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7"/>
  </p:notesMasterIdLst>
  <p:handoutMasterIdLst>
    <p:handoutMasterId r:id="rId8"/>
  </p:handoutMasterIdLst>
  <p:sldIdLst>
    <p:sldId id="258" r:id="rId2"/>
    <p:sldId id="260" r:id="rId3"/>
    <p:sldId id="261" r:id="rId4"/>
    <p:sldId id="262" r:id="rId5"/>
    <p:sldId id="263" r:id="rId6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32787"/>
    <p:restoredTop sz="90929"/>
  </p:normalViewPr>
  <p:slideViewPr>
    <p:cSldViewPr>
      <p:cViewPr>
        <p:scale>
          <a:sx n="100" d="100"/>
          <a:sy n="100" d="100"/>
        </p:scale>
        <p:origin x="-756" y="-32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de-CH"/>
          </a:p>
        </p:txBody>
      </p:sp>
      <p:sp>
        <p:nvSpPr>
          <p:cNvPr id="29696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de-CH"/>
          </a:p>
        </p:txBody>
      </p:sp>
      <p:sp>
        <p:nvSpPr>
          <p:cNvPr id="29696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de-CH"/>
          </a:p>
        </p:txBody>
      </p:sp>
      <p:sp>
        <p:nvSpPr>
          <p:cNvPr id="29696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95C1A101-5217-496A-ABA1-BC37B8848B3F}" type="slidenum">
              <a:rPr lang="de-CH"/>
              <a:pPr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3268928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media/image2.png>
</file>

<file path=ppt/media/image3.wmf>
</file>

<file path=ppt/media/image4.wmf>
</file>

<file path=ppt/media/image5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4099" name="Rectangle 1027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/>
          </a:p>
        </p:txBody>
      </p:sp>
      <p:sp>
        <p:nvSpPr>
          <p:cNvPr id="4100" name="Rectangle 1028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101" name="Rectangle 1029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2" name="Rectangle 1030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4103" name="Rectangle 1031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B80E74AD-C261-400C-8817-6C8D8B9EBE98}" type="slidenum">
              <a:rPr lang="en-US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334784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920525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0498672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762750" y="304800"/>
            <a:ext cx="2152650" cy="63246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04800" y="304800"/>
            <a:ext cx="6305550" cy="6324600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8177712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529098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2441074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04800" y="1066800"/>
            <a:ext cx="42291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86300" y="1066800"/>
            <a:ext cx="42291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7445430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0852346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6900198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175269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2565047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29357812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04800"/>
            <a:ext cx="8534400" cy="685800"/>
          </a:xfrm>
          <a:prstGeom prst="rect">
            <a:avLst/>
          </a:prstGeom>
          <a:solidFill>
            <a:schemeClr val="bg1">
              <a:alpha val="50000"/>
            </a:schemeClr>
          </a:solidFill>
          <a:ln w="9525">
            <a:solidFill>
              <a:schemeClr val="folHlink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1066800"/>
            <a:ext cx="8610600" cy="5562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•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png"/><Relationship Id="rId4" Type="http://schemas.openxmlformats.org/officeDocument/2006/relationships/image" Target="../media/image1.w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2.png"/><Relationship Id="rId4" Type="http://schemas.openxmlformats.org/officeDocument/2006/relationships/image" Target="../media/image3.w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4.w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4" Type="http://schemas.openxmlformats.org/officeDocument/2006/relationships/image" Target="../media/image5.w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4" Type="http://schemas.openxmlformats.org/officeDocument/2006/relationships/image" Target="../media/image3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770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 algn="ctr"/>
            <a:r>
              <a:rPr lang="en-US" dirty="0"/>
              <a:t>Direction of Electron Flow</a:t>
            </a:r>
          </a:p>
        </p:txBody>
      </p:sp>
      <p:graphicFrame>
        <p:nvGraphicFramePr>
          <p:cNvPr id="288771" name="Object 3"/>
          <p:cNvGraphicFramePr>
            <a:graphicFrameLocks noChangeAspect="1"/>
          </p:cNvGraphicFramePr>
          <p:nvPr/>
        </p:nvGraphicFramePr>
        <p:xfrm>
          <a:off x="2060575" y="1185863"/>
          <a:ext cx="5021263" cy="44862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88779" name="CorelDRAW! Graphic" r:id="rId3" imgW="5019840" imgH="4485960" progId="CDraw">
                  <p:embed/>
                </p:oleObj>
              </mc:Choice>
              <mc:Fallback>
                <p:oleObj name="CorelDRAW! Graphic" r:id="rId3" imgW="5019840" imgH="4485960" progId="CDraw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060575" y="1185863"/>
                        <a:ext cx="5021263" cy="448627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88772" name="Text Box 4"/>
          <p:cNvSpPr txBox="1">
            <a:spLocks noChangeArrowheads="1"/>
          </p:cNvSpPr>
          <p:nvPr/>
        </p:nvSpPr>
        <p:spPr bwMode="auto">
          <a:xfrm>
            <a:off x="1371600" y="5670550"/>
            <a:ext cx="670560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/>
              <a:t>Zn(s) </a:t>
            </a:r>
            <a:r>
              <a:rPr lang="en-US">
                <a:sym typeface="Symbol" pitchFamily="18" charset="2"/>
              </a:rPr>
              <a:t></a:t>
            </a:r>
            <a:r>
              <a:rPr lang="en-US"/>
              <a:t> Zn</a:t>
            </a:r>
            <a:r>
              <a:rPr lang="en-US" baseline="30000"/>
              <a:t>2+</a:t>
            </a:r>
            <a:r>
              <a:rPr lang="en-US"/>
              <a:t> + 2e</a:t>
            </a:r>
            <a:r>
              <a:rPr lang="en-US" baseline="30000">
                <a:sym typeface="Symbol" pitchFamily="18" charset="2"/>
              </a:rPr>
              <a:t></a:t>
            </a:r>
            <a:r>
              <a:rPr lang="en-US" baseline="30000"/>
              <a:t>		</a:t>
            </a:r>
            <a:r>
              <a:rPr lang="en-US"/>
              <a:t>Cu</a:t>
            </a:r>
            <a:r>
              <a:rPr lang="en-US" baseline="30000"/>
              <a:t>2+</a:t>
            </a:r>
            <a:r>
              <a:rPr lang="en-US"/>
              <a:t> + 2e</a:t>
            </a:r>
            <a:r>
              <a:rPr lang="en-US" baseline="30000">
                <a:sym typeface="Symbol" pitchFamily="18" charset="2"/>
              </a:rPr>
              <a:t></a:t>
            </a:r>
            <a:r>
              <a:rPr lang="en-US"/>
              <a:t> </a:t>
            </a:r>
            <a:r>
              <a:rPr lang="en-US">
                <a:sym typeface="Symbol" pitchFamily="18" charset="2"/>
              </a:rPr>
              <a:t></a:t>
            </a:r>
            <a:r>
              <a:rPr lang="en-US"/>
              <a:t> Cu(s)</a:t>
            </a:r>
          </a:p>
          <a:p>
            <a:r>
              <a:rPr lang="en-US"/>
              <a:t>oxidation, anode		reduction, cathode</a:t>
            </a:r>
          </a:p>
        </p:txBody>
      </p:sp>
      <p:sp>
        <p:nvSpPr>
          <p:cNvPr id="288773" name="Text Box 5"/>
          <p:cNvSpPr txBox="1">
            <a:spLocks noChangeArrowheads="1"/>
          </p:cNvSpPr>
          <p:nvPr/>
        </p:nvSpPr>
        <p:spPr bwMode="auto">
          <a:xfrm>
            <a:off x="1371600" y="2514600"/>
            <a:ext cx="1066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Zn(s)</a:t>
            </a:r>
          </a:p>
        </p:txBody>
      </p:sp>
      <p:sp>
        <p:nvSpPr>
          <p:cNvPr id="288774" name="Text Box 6"/>
          <p:cNvSpPr txBox="1">
            <a:spLocks noChangeArrowheads="1"/>
          </p:cNvSpPr>
          <p:nvPr/>
        </p:nvSpPr>
        <p:spPr bwMode="auto">
          <a:xfrm>
            <a:off x="6705600" y="2514600"/>
            <a:ext cx="1066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Cu(s)</a:t>
            </a:r>
          </a:p>
        </p:txBody>
      </p:sp>
      <p:sp>
        <p:nvSpPr>
          <p:cNvPr id="288775" name="Text Box 7"/>
          <p:cNvSpPr txBox="1">
            <a:spLocks noChangeArrowheads="1"/>
          </p:cNvSpPr>
          <p:nvPr/>
        </p:nvSpPr>
        <p:spPr bwMode="auto">
          <a:xfrm>
            <a:off x="685800" y="4191000"/>
            <a:ext cx="152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ZnSO</a:t>
            </a:r>
            <a:r>
              <a:rPr lang="en-US" baseline="-25000"/>
              <a:t>4</a:t>
            </a:r>
            <a:r>
              <a:rPr lang="en-US"/>
              <a:t>(aq)</a:t>
            </a:r>
          </a:p>
        </p:txBody>
      </p:sp>
      <p:sp>
        <p:nvSpPr>
          <p:cNvPr id="288776" name="Text Box 8"/>
          <p:cNvSpPr txBox="1">
            <a:spLocks noChangeArrowheads="1"/>
          </p:cNvSpPr>
          <p:nvPr/>
        </p:nvSpPr>
        <p:spPr bwMode="auto">
          <a:xfrm>
            <a:off x="6858000" y="4267200"/>
            <a:ext cx="152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CuSO</a:t>
            </a:r>
            <a:r>
              <a:rPr lang="en-US" baseline="-25000"/>
              <a:t>4</a:t>
            </a:r>
            <a:r>
              <a:rPr lang="en-US"/>
              <a:t>(aq)</a:t>
            </a:r>
          </a:p>
        </p:txBody>
      </p:sp>
      <p:pic>
        <p:nvPicPr>
          <p:cNvPr id="288778" name="Picture 10"/>
          <p:cNvPicPr>
            <a:picLocks noChangeAspect="1" noChangeArrowheads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43808" y="3971160"/>
            <a:ext cx="576064" cy="166519"/>
          </a:xfrm>
          <a:prstGeom prst="rect">
            <a:avLst/>
          </a:prstGeom>
          <a:noFill/>
          <a:ln w="0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81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60648"/>
            <a:ext cx="8229600" cy="685800"/>
          </a:xfrm>
          <a:ln/>
        </p:spPr>
        <p:txBody>
          <a:bodyPr/>
          <a:lstStyle/>
          <a:p>
            <a:pPr algn="ctr"/>
            <a:r>
              <a:rPr lang="en-US" sz="2800" dirty="0" smtClean="0"/>
              <a:t>The </a:t>
            </a:r>
            <a:r>
              <a:rPr lang="en-US" sz="2800" dirty="0" err="1" smtClean="0"/>
              <a:t>Daniell</a:t>
            </a:r>
            <a:r>
              <a:rPr lang="en-US" sz="2800" dirty="0" smtClean="0"/>
              <a:t> Cell – An Electrochemical Cell</a:t>
            </a:r>
            <a:endParaRPr lang="en-US" dirty="0"/>
          </a:p>
        </p:txBody>
      </p:sp>
      <p:graphicFrame>
        <p:nvGraphicFramePr>
          <p:cNvPr id="290819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40676922"/>
              </p:ext>
            </p:extLst>
          </p:nvPr>
        </p:nvGraphicFramePr>
        <p:xfrm>
          <a:off x="2060575" y="1185863"/>
          <a:ext cx="5021263" cy="44862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90826" name="CorelDRAW! Graphic" r:id="rId3" imgW="5019840" imgH="4485960" progId="CDraw">
                  <p:embed/>
                </p:oleObj>
              </mc:Choice>
              <mc:Fallback>
                <p:oleObj name="CorelDRAW! Graphic" r:id="rId3" imgW="5019840" imgH="4485960" progId="CDraw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060575" y="1185863"/>
                        <a:ext cx="5021263" cy="448627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90820" name="Text Box 4"/>
          <p:cNvSpPr txBox="1">
            <a:spLocks noChangeArrowheads="1"/>
          </p:cNvSpPr>
          <p:nvPr/>
        </p:nvSpPr>
        <p:spPr bwMode="auto">
          <a:xfrm>
            <a:off x="1371600" y="5670550"/>
            <a:ext cx="6705600" cy="1187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dirty="0"/>
              <a:t>Zn(s) </a:t>
            </a:r>
            <a:r>
              <a:rPr lang="en-US" dirty="0">
                <a:sym typeface="Symbol" pitchFamily="18" charset="2"/>
              </a:rPr>
              <a:t></a:t>
            </a:r>
            <a:r>
              <a:rPr lang="en-US" dirty="0"/>
              <a:t> Zn</a:t>
            </a:r>
            <a:r>
              <a:rPr lang="en-US" baseline="30000" dirty="0"/>
              <a:t>2+</a:t>
            </a:r>
            <a:r>
              <a:rPr lang="en-US" dirty="0"/>
              <a:t> + 2e</a:t>
            </a:r>
            <a:r>
              <a:rPr lang="en-US" baseline="30000" dirty="0">
                <a:sym typeface="Symbol" pitchFamily="18" charset="2"/>
              </a:rPr>
              <a:t></a:t>
            </a:r>
            <a:r>
              <a:rPr lang="en-US" baseline="30000" dirty="0"/>
              <a:t>		</a:t>
            </a:r>
            <a:r>
              <a:rPr lang="en-US" dirty="0"/>
              <a:t>Cu</a:t>
            </a:r>
            <a:r>
              <a:rPr lang="en-US" baseline="30000" dirty="0"/>
              <a:t>2+</a:t>
            </a:r>
            <a:r>
              <a:rPr lang="en-US" dirty="0"/>
              <a:t> + 2e</a:t>
            </a:r>
            <a:r>
              <a:rPr lang="en-US" baseline="30000" dirty="0">
                <a:sym typeface="Symbol" pitchFamily="18" charset="2"/>
              </a:rPr>
              <a:t></a:t>
            </a:r>
            <a:r>
              <a:rPr lang="en-US" dirty="0"/>
              <a:t> </a:t>
            </a:r>
            <a:r>
              <a:rPr lang="en-US" dirty="0">
                <a:sym typeface="Symbol" pitchFamily="18" charset="2"/>
              </a:rPr>
              <a:t></a:t>
            </a:r>
            <a:r>
              <a:rPr lang="en-US" dirty="0"/>
              <a:t> Cu(s)</a:t>
            </a:r>
          </a:p>
          <a:p>
            <a:r>
              <a:rPr lang="en-US" dirty="0"/>
              <a:t>oxidation, anode		reduction, cathode</a:t>
            </a:r>
          </a:p>
          <a:p>
            <a:r>
              <a:rPr lang="en-US" dirty="0"/>
              <a:t>Zn(s) = reducing agent	Cu</a:t>
            </a:r>
            <a:r>
              <a:rPr lang="en-US" baseline="30000" dirty="0"/>
              <a:t>2+</a:t>
            </a:r>
            <a:r>
              <a:rPr lang="en-US" dirty="0"/>
              <a:t> = oxidizing agent</a:t>
            </a:r>
          </a:p>
        </p:txBody>
      </p:sp>
      <p:sp>
        <p:nvSpPr>
          <p:cNvPr id="290821" name="Text Box 5"/>
          <p:cNvSpPr txBox="1">
            <a:spLocks noChangeArrowheads="1"/>
          </p:cNvSpPr>
          <p:nvPr/>
        </p:nvSpPr>
        <p:spPr bwMode="auto">
          <a:xfrm>
            <a:off x="1371600" y="2514600"/>
            <a:ext cx="1066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Zn(s)</a:t>
            </a:r>
          </a:p>
        </p:txBody>
      </p:sp>
      <p:sp>
        <p:nvSpPr>
          <p:cNvPr id="290822" name="Text Box 6"/>
          <p:cNvSpPr txBox="1">
            <a:spLocks noChangeArrowheads="1"/>
          </p:cNvSpPr>
          <p:nvPr/>
        </p:nvSpPr>
        <p:spPr bwMode="auto">
          <a:xfrm>
            <a:off x="6705600" y="2514600"/>
            <a:ext cx="1066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Cu(s)</a:t>
            </a:r>
          </a:p>
        </p:txBody>
      </p:sp>
      <p:sp>
        <p:nvSpPr>
          <p:cNvPr id="290823" name="Text Box 7"/>
          <p:cNvSpPr txBox="1">
            <a:spLocks noChangeArrowheads="1"/>
          </p:cNvSpPr>
          <p:nvPr/>
        </p:nvSpPr>
        <p:spPr bwMode="auto">
          <a:xfrm>
            <a:off x="685800" y="4191000"/>
            <a:ext cx="152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ZnSO</a:t>
            </a:r>
            <a:r>
              <a:rPr lang="en-US" baseline="-25000"/>
              <a:t>4</a:t>
            </a:r>
            <a:r>
              <a:rPr lang="en-US"/>
              <a:t>(aq)</a:t>
            </a:r>
          </a:p>
        </p:txBody>
      </p:sp>
      <p:sp>
        <p:nvSpPr>
          <p:cNvPr id="290824" name="Text Box 8"/>
          <p:cNvSpPr txBox="1">
            <a:spLocks noChangeArrowheads="1"/>
          </p:cNvSpPr>
          <p:nvPr/>
        </p:nvSpPr>
        <p:spPr bwMode="auto">
          <a:xfrm>
            <a:off x="6858000" y="4267200"/>
            <a:ext cx="152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CuSO</a:t>
            </a:r>
            <a:r>
              <a:rPr lang="en-US" baseline="-25000"/>
              <a:t>4</a:t>
            </a:r>
            <a:r>
              <a:rPr lang="en-US"/>
              <a:t>(aq)</a:t>
            </a:r>
          </a:p>
        </p:txBody>
      </p:sp>
      <p:pic>
        <p:nvPicPr>
          <p:cNvPr id="9" name="Picture 10"/>
          <p:cNvPicPr>
            <a:picLocks noChangeAspect="1" noChangeArrowheads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43808" y="3971160"/>
            <a:ext cx="576064" cy="166519"/>
          </a:xfrm>
          <a:prstGeom prst="rect">
            <a:avLst/>
          </a:prstGeom>
          <a:noFill/>
          <a:ln w="0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extfeld 1"/>
          <p:cNvSpPr txBox="1"/>
          <p:nvPr/>
        </p:nvSpPr>
        <p:spPr>
          <a:xfrm>
            <a:off x="6948265" y="980728"/>
            <a:ext cx="216789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ym typeface="Wingdings" pitchFamily="2" charset="2"/>
              </a:rPr>
              <a:t> </a:t>
            </a:r>
            <a:r>
              <a:rPr lang="en-US" sz="1600" dirty="0" smtClean="0"/>
              <a:t>invented in 1836 by John Frederic </a:t>
            </a:r>
            <a:r>
              <a:rPr lang="en-US" sz="1600" dirty="0" err="1" smtClean="0"/>
              <a:t>Daniell</a:t>
            </a:r>
            <a:endParaRPr lang="de-CH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91842" name="Object 2"/>
          <p:cNvGraphicFramePr>
            <a:graphicFrameLocks noChangeAspect="1"/>
          </p:cNvGraphicFramePr>
          <p:nvPr/>
        </p:nvGraphicFramePr>
        <p:xfrm>
          <a:off x="2362200" y="1746250"/>
          <a:ext cx="4460875" cy="32940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91847" name="CorelDRAW! Graphic" r:id="rId3" imgW="4460400" imgH="3294360" progId="CDraw">
                  <p:embed/>
                </p:oleObj>
              </mc:Choice>
              <mc:Fallback>
                <p:oleObj name="CorelDRAW! Graphic" r:id="rId3" imgW="4460400" imgH="3294360" progId="CDraw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362200" y="1746250"/>
                        <a:ext cx="4460875" cy="329406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91843" name="Text Box 3"/>
          <p:cNvSpPr txBox="1">
            <a:spLocks noChangeArrowheads="1"/>
          </p:cNvSpPr>
          <p:nvPr/>
        </p:nvSpPr>
        <p:spPr bwMode="auto">
          <a:xfrm>
            <a:off x="1447800" y="5410200"/>
            <a:ext cx="7315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2H</a:t>
            </a:r>
            <a:r>
              <a:rPr lang="en-US" baseline="30000"/>
              <a:t>+</a:t>
            </a:r>
            <a:r>
              <a:rPr lang="en-US"/>
              <a:t> + 2e</a:t>
            </a:r>
            <a:r>
              <a:rPr lang="en-US" baseline="30000">
                <a:sym typeface="Symbol" pitchFamily="18" charset="2"/>
              </a:rPr>
              <a:t></a:t>
            </a:r>
            <a:r>
              <a:rPr lang="en-US"/>
              <a:t> </a:t>
            </a:r>
            <a:r>
              <a:rPr lang="en-US">
                <a:sym typeface="Symbol" pitchFamily="18" charset="2"/>
              </a:rPr>
              <a:t></a:t>
            </a:r>
            <a:r>
              <a:rPr lang="en-US"/>
              <a:t> H</a:t>
            </a:r>
            <a:r>
              <a:rPr lang="en-US" baseline="-25000"/>
              <a:t>2</a:t>
            </a:r>
            <a:r>
              <a:rPr lang="en-US"/>
              <a:t>(g) 		Ag(s) + Cl</a:t>
            </a:r>
            <a:r>
              <a:rPr lang="en-US" baseline="30000">
                <a:sym typeface="Symbol" pitchFamily="18" charset="2"/>
              </a:rPr>
              <a:t></a:t>
            </a:r>
            <a:r>
              <a:rPr lang="en-US"/>
              <a:t> </a:t>
            </a:r>
            <a:r>
              <a:rPr lang="en-US">
                <a:sym typeface="Symbol" pitchFamily="18" charset="2"/>
              </a:rPr>
              <a:t></a:t>
            </a:r>
            <a:r>
              <a:rPr lang="en-US"/>
              <a:t> AgCl(s) + e</a:t>
            </a:r>
            <a:r>
              <a:rPr lang="en-US" baseline="30000">
                <a:sym typeface="Symbol" pitchFamily="18" charset="2"/>
              </a:rPr>
              <a:t></a:t>
            </a:r>
          </a:p>
        </p:txBody>
      </p:sp>
      <p:sp>
        <p:nvSpPr>
          <p:cNvPr id="291844" name="Text Box 4"/>
          <p:cNvSpPr txBox="1">
            <a:spLocks noChangeArrowheads="1"/>
          </p:cNvSpPr>
          <p:nvPr/>
        </p:nvSpPr>
        <p:spPr bwMode="auto">
          <a:xfrm>
            <a:off x="1371600" y="1066800"/>
            <a:ext cx="392906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Draw line notation for this cell</a:t>
            </a:r>
          </a:p>
        </p:txBody>
      </p:sp>
      <p:sp>
        <p:nvSpPr>
          <p:cNvPr id="291845" name="Rectangle 5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Practice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92866" name="Object 2"/>
          <p:cNvGraphicFramePr>
            <a:graphicFrameLocks noChangeAspect="1"/>
          </p:cNvGraphicFramePr>
          <p:nvPr/>
        </p:nvGraphicFramePr>
        <p:xfrm>
          <a:off x="2362200" y="1746250"/>
          <a:ext cx="4460875" cy="32940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92871" name="CorelDRAW! Graphic" r:id="rId3" imgW="4460400" imgH="3294360" progId="CDraw">
                  <p:embed/>
                </p:oleObj>
              </mc:Choice>
              <mc:Fallback>
                <p:oleObj name="CorelDRAW! Graphic" r:id="rId3" imgW="4460400" imgH="3294360" progId="CDraw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362200" y="1746250"/>
                        <a:ext cx="4460875" cy="329406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92867" name="Text Box 3"/>
          <p:cNvSpPr txBox="1">
            <a:spLocks noChangeArrowheads="1"/>
          </p:cNvSpPr>
          <p:nvPr/>
        </p:nvSpPr>
        <p:spPr bwMode="auto">
          <a:xfrm>
            <a:off x="1447800" y="5410200"/>
            <a:ext cx="7315200" cy="1004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2H</a:t>
            </a:r>
            <a:r>
              <a:rPr lang="en-US" baseline="30000"/>
              <a:t>+</a:t>
            </a:r>
            <a:r>
              <a:rPr lang="en-US"/>
              <a:t> + 2e</a:t>
            </a:r>
            <a:r>
              <a:rPr lang="en-US" baseline="30000">
                <a:sym typeface="Symbol" pitchFamily="18" charset="2"/>
              </a:rPr>
              <a:t></a:t>
            </a:r>
            <a:r>
              <a:rPr lang="en-US"/>
              <a:t> </a:t>
            </a:r>
            <a:r>
              <a:rPr lang="en-US">
                <a:sym typeface="Symbol" pitchFamily="18" charset="2"/>
              </a:rPr>
              <a:t></a:t>
            </a:r>
            <a:r>
              <a:rPr lang="en-US"/>
              <a:t> H</a:t>
            </a:r>
            <a:r>
              <a:rPr lang="en-US" baseline="-25000"/>
              <a:t>2</a:t>
            </a:r>
            <a:r>
              <a:rPr lang="en-US"/>
              <a:t>(g) 		Ag(s) + Cl</a:t>
            </a:r>
            <a:r>
              <a:rPr lang="en-US" baseline="30000">
                <a:sym typeface="Symbol" pitchFamily="18" charset="2"/>
              </a:rPr>
              <a:t></a:t>
            </a:r>
            <a:r>
              <a:rPr lang="en-US"/>
              <a:t> </a:t>
            </a:r>
            <a:r>
              <a:rPr lang="en-US">
                <a:sym typeface="Symbol" pitchFamily="18" charset="2"/>
              </a:rPr>
              <a:t></a:t>
            </a:r>
            <a:r>
              <a:rPr lang="en-US"/>
              <a:t> AgCl(s) + e</a:t>
            </a:r>
            <a:r>
              <a:rPr lang="en-US" baseline="30000">
                <a:sym typeface="Symbol" pitchFamily="18" charset="2"/>
              </a:rPr>
              <a:t></a:t>
            </a:r>
            <a:endParaRPr lang="en-US">
              <a:sym typeface="Symbol" pitchFamily="18" charset="2"/>
            </a:endParaRPr>
          </a:p>
          <a:p>
            <a:pPr>
              <a:spcBef>
                <a:spcPct val="50000"/>
              </a:spcBef>
            </a:pPr>
            <a:r>
              <a:rPr lang="en-US">
                <a:sym typeface="Symbol" pitchFamily="18" charset="2"/>
              </a:rPr>
              <a:t>	</a:t>
            </a:r>
            <a:r>
              <a:rPr lang="en-US" b="1">
                <a:sym typeface="Symbol" pitchFamily="18" charset="2"/>
              </a:rPr>
              <a:t>Ag(s) | AgCl(s) | HCl | H</a:t>
            </a:r>
            <a:r>
              <a:rPr lang="en-US" b="1" baseline="-25000">
                <a:sym typeface="Symbol" pitchFamily="18" charset="2"/>
              </a:rPr>
              <a:t>2</a:t>
            </a:r>
            <a:r>
              <a:rPr lang="en-US" b="1">
                <a:sym typeface="Symbol" pitchFamily="18" charset="2"/>
              </a:rPr>
              <a:t>(g) | Pt(s)</a:t>
            </a:r>
            <a:endParaRPr lang="en-US" baseline="30000">
              <a:sym typeface="Symbol" pitchFamily="18" charset="2"/>
            </a:endParaRPr>
          </a:p>
        </p:txBody>
      </p:sp>
      <p:sp>
        <p:nvSpPr>
          <p:cNvPr id="292868" name="Text Box 4"/>
          <p:cNvSpPr txBox="1">
            <a:spLocks noChangeArrowheads="1"/>
          </p:cNvSpPr>
          <p:nvPr/>
        </p:nvSpPr>
        <p:spPr bwMode="auto">
          <a:xfrm>
            <a:off x="1371600" y="1066800"/>
            <a:ext cx="392906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Draw line notation for this cell</a:t>
            </a:r>
          </a:p>
        </p:txBody>
      </p:sp>
      <p:sp>
        <p:nvSpPr>
          <p:cNvPr id="292869" name="Rectangle 5"/>
          <p:cNvSpPr>
            <a:spLocks noChangeArrowheads="1"/>
          </p:cNvSpPr>
          <p:nvPr/>
        </p:nvSpPr>
        <p:spPr bwMode="auto">
          <a:xfrm>
            <a:off x="304800" y="304800"/>
            <a:ext cx="8534400" cy="685800"/>
          </a:xfrm>
          <a:prstGeom prst="rect">
            <a:avLst/>
          </a:prstGeom>
          <a:solidFill>
            <a:schemeClr val="bg1">
              <a:alpha val="50000"/>
            </a:schemeClr>
          </a:solidFill>
          <a:ln w="9525">
            <a:solidFill>
              <a:schemeClr val="folHlink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r>
              <a:rPr lang="en-US" sz="3200">
                <a:solidFill>
                  <a:schemeClr val="tx2"/>
                </a:solidFill>
              </a:rPr>
              <a:t>Practice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890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Electrochemical cell</a:t>
            </a:r>
          </a:p>
        </p:txBody>
      </p:sp>
      <p:graphicFrame>
        <p:nvGraphicFramePr>
          <p:cNvPr id="293891" name="Object 3"/>
          <p:cNvGraphicFramePr>
            <a:graphicFrameLocks noChangeAspect="1"/>
          </p:cNvGraphicFramePr>
          <p:nvPr/>
        </p:nvGraphicFramePr>
        <p:xfrm>
          <a:off x="2060575" y="1185863"/>
          <a:ext cx="5021263" cy="44862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93898" name="CorelDRAW! Graphic" r:id="rId3" imgW="5019840" imgH="4485960" progId="CDraw">
                  <p:embed/>
                </p:oleObj>
              </mc:Choice>
              <mc:Fallback>
                <p:oleObj name="CorelDRAW! Graphic" r:id="rId3" imgW="5019840" imgH="4485960" progId="CDraw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060575" y="1185863"/>
                        <a:ext cx="5021263" cy="448627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93892" name="Text Box 4"/>
          <p:cNvSpPr txBox="1">
            <a:spLocks noChangeArrowheads="1"/>
          </p:cNvSpPr>
          <p:nvPr/>
        </p:nvSpPr>
        <p:spPr bwMode="auto">
          <a:xfrm>
            <a:off x="1371600" y="5670550"/>
            <a:ext cx="6705600" cy="1187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/>
              <a:t>Zn(s) </a:t>
            </a:r>
            <a:r>
              <a:rPr lang="en-US">
                <a:sym typeface="Symbol" pitchFamily="18" charset="2"/>
              </a:rPr>
              <a:t></a:t>
            </a:r>
            <a:r>
              <a:rPr lang="en-US"/>
              <a:t> Zn</a:t>
            </a:r>
            <a:r>
              <a:rPr lang="en-US" baseline="30000"/>
              <a:t>2+</a:t>
            </a:r>
            <a:r>
              <a:rPr lang="en-US"/>
              <a:t> + 2e</a:t>
            </a:r>
            <a:r>
              <a:rPr lang="en-US" baseline="30000">
                <a:sym typeface="Symbol" pitchFamily="18" charset="2"/>
              </a:rPr>
              <a:t></a:t>
            </a:r>
            <a:r>
              <a:rPr lang="en-US" baseline="30000"/>
              <a:t>		</a:t>
            </a:r>
            <a:r>
              <a:rPr lang="en-US"/>
              <a:t>Cu</a:t>
            </a:r>
            <a:r>
              <a:rPr lang="en-US" baseline="30000"/>
              <a:t>2+</a:t>
            </a:r>
            <a:r>
              <a:rPr lang="en-US"/>
              <a:t> + 2e</a:t>
            </a:r>
            <a:r>
              <a:rPr lang="en-US" baseline="30000">
                <a:sym typeface="Symbol" pitchFamily="18" charset="2"/>
              </a:rPr>
              <a:t></a:t>
            </a:r>
            <a:r>
              <a:rPr lang="en-US"/>
              <a:t> </a:t>
            </a:r>
            <a:r>
              <a:rPr lang="en-US">
                <a:sym typeface="Symbol" pitchFamily="18" charset="2"/>
              </a:rPr>
              <a:t></a:t>
            </a:r>
            <a:r>
              <a:rPr lang="en-US"/>
              <a:t> Cu(s)</a:t>
            </a:r>
          </a:p>
          <a:p>
            <a:r>
              <a:rPr lang="en-US"/>
              <a:t>oxidation, anode		reduction, cathode</a:t>
            </a:r>
          </a:p>
          <a:p>
            <a:r>
              <a:rPr lang="en-US"/>
              <a:t>Zn(s) = reducing agent	Cu</a:t>
            </a:r>
            <a:r>
              <a:rPr lang="en-US" baseline="30000"/>
              <a:t>2+</a:t>
            </a:r>
            <a:r>
              <a:rPr lang="en-US"/>
              <a:t> = oxidizing agent</a:t>
            </a:r>
            <a:endParaRPr lang="en-US" baseline="30000"/>
          </a:p>
        </p:txBody>
      </p:sp>
      <p:sp>
        <p:nvSpPr>
          <p:cNvPr id="293893" name="Text Box 5"/>
          <p:cNvSpPr txBox="1">
            <a:spLocks noChangeArrowheads="1"/>
          </p:cNvSpPr>
          <p:nvPr/>
        </p:nvSpPr>
        <p:spPr bwMode="auto">
          <a:xfrm>
            <a:off x="1371600" y="2514600"/>
            <a:ext cx="1066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Zn(s)</a:t>
            </a:r>
          </a:p>
        </p:txBody>
      </p:sp>
      <p:sp>
        <p:nvSpPr>
          <p:cNvPr id="293894" name="Text Box 6"/>
          <p:cNvSpPr txBox="1">
            <a:spLocks noChangeArrowheads="1"/>
          </p:cNvSpPr>
          <p:nvPr/>
        </p:nvSpPr>
        <p:spPr bwMode="auto">
          <a:xfrm>
            <a:off x="6705600" y="2514600"/>
            <a:ext cx="1066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Cu(s)</a:t>
            </a:r>
          </a:p>
        </p:txBody>
      </p:sp>
      <p:sp>
        <p:nvSpPr>
          <p:cNvPr id="293895" name="Text Box 7"/>
          <p:cNvSpPr txBox="1">
            <a:spLocks noChangeArrowheads="1"/>
          </p:cNvSpPr>
          <p:nvPr/>
        </p:nvSpPr>
        <p:spPr bwMode="auto">
          <a:xfrm>
            <a:off x="685800" y="4191000"/>
            <a:ext cx="152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ZnSO</a:t>
            </a:r>
            <a:r>
              <a:rPr lang="en-US" baseline="-25000"/>
              <a:t>4</a:t>
            </a:r>
            <a:r>
              <a:rPr lang="en-US"/>
              <a:t>(aq)</a:t>
            </a:r>
          </a:p>
        </p:txBody>
      </p:sp>
      <p:sp>
        <p:nvSpPr>
          <p:cNvPr id="293896" name="Text Box 8"/>
          <p:cNvSpPr txBox="1">
            <a:spLocks noChangeArrowheads="1"/>
          </p:cNvSpPr>
          <p:nvPr/>
        </p:nvSpPr>
        <p:spPr bwMode="auto">
          <a:xfrm>
            <a:off x="6858000" y="4267200"/>
            <a:ext cx="152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CuSO</a:t>
            </a:r>
            <a:r>
              <a:rPr lang="en-US" baseline="-25000"/>
              <a:t>4</a:t>
            </a:r>
            <a:r>
              <a:rPr lang="en-US"/>
              <a:t>(aq)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_smallish fonts, gray 225">
  <a:themeElements>
    <a:clrScheme name="_smallish fonts, gray 225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_smallish fonts, gray 225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_smallish fonts, gray 225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_smallish fonts, gray 225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_smallish fonts, gray 225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_smallish fonts, gray 225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_smallish fonts, gray 225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_smallish fonts, gray 225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_smallish fonts, gray 225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Designs\_smallish fonts, gray 225.pot</Template>
  <TotalTime>51</TotalTime>
  <Words>99</Words>
  <Application>Microsoft Office PowerPoint</Application>
  <PresentationFormat>Bildschirmpräsentation (4:3)</PresentationFormat>
  <Paragraphs>31</Paragraphs>
  <Slides>5</Slides>
  <Notes>0</Notes>
  <HiddenSlides>0</HiddenSlides>
  <MMClips>0</MMClips>
  <ScaleCrop>false</ScaleCrop>
  <HeadingPairs>
    <vt:vector size="8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9" baseType="lpstr">
      <vt:lpstr>Times New Roman</vt:lpstr>
      <vt:lpstr>Symbol</vt:lpstr>
      <vt:lpstr>_smallish fonts, gray 225</vt:lpstr>
      <vt:lpstr>CorelDRAW! Graphic</vt:lpstr>
      <vt:lpstr>Direction of Electron Flow</vt:lpstr>
      <vt:lpstr>The Daniell Cell – An Electrochemical Cell</vt:lpstr>
      <vt:lpstr>Practice</vt:lpstr>
      <vt:lpstr>PowerPoint-Präsentation</vt:lpstr>
      <vt:lpstr>Electrochemical cell</vt:lpstr>
    </vt:vector>
  </TitlesOfParts>
  <Company>Shorter College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Dean Turner</dc:creator>
  <cp:lastModifiedBy>Lorenz Marti</cp:lastModifiedBy>
  <cp:revision>27</cp:revision>
  <dcterms:created xsi:type="dcterms:W3CDTF">1999-12-01T18:57:38Z</dcterms:created>
  <dcterms:modified xsi:type="dcterms:W3CDTF">2012-05-06T20:48:05Z</dcterms:modified>
</cp:coreProperties>
</file>

<file path=docProps/thumbnail.jpeg>
</file>